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1" r:id="rId6"/>
    <p:sldId id="263" r:id="rId7"/>
    <p:sldId id="278" r:id="rId8"/>
    <p:sldId id="264" r:id="rId9"/>
    <p:sldId id="265" r:id="rId10"/>
    <p:sldId id="284" r:id="rId11"/>
    <p:sldId id="283" r:id="rId12"/>
    <p:sldId id="266"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816389-3DC0-4725-B39F-FF39F13C963D}">
          <p14:sldIdLst>
            <p14:sldId id="256"/>
            <p14:sldId id="257"/>
            <p14:sldId id="259"/>
            <p14:sldId id="262"/>
            <p14:sldId id="261"/>
            <p14:sldId id="263"/>
            <p14:sldId id="278"/>
            <p14:sldId id="264"/>
            <p14:sldId id="265"/>
            <p14:sldId id="284"/>
            <p14:sldId id="283"/>
            <p14:sldId id="266"/>
            <p14:sldId id="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3357" autoAdjust="0"/>
  </p:normalViewPr>
  <p:slideViewPr>
    <p:cSldViewPr snapToGrid="0">
      <p:cViewPr varScale="1">
        <p:scale>
          <a:sx n="69" d="100"/>
          <a:sy n="69" d="100"/>
        </p:scale>
        <p:origin x="7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CE046-7BE7-4C83-8F8F-D02D962003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4F89816-76E9-4ECD-8B91-CDF1ADAD3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6EF4C939-CE76-4591-ABE3-1F7E120DB129}"/>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18031FB7-C784-4643-9048-6F1B77ABB0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F69F816-E568-454B-9CED-EFEFE1B8A840}"/>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263494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39A7C-55AA-4F71-9B03-FA6A27AAFB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51F456D-9B2D-4EA0-A5CA-EF91D9A8B4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BF000C4-4E71-4167-9D7D-69350F61988C}"/>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7BDFB3D4-9FCE-4C47-89EF-13DB90968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955D938-42B9-414B-ACDE-49526C09C2F3}"/>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189599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89E53CE-C410-45BE-BBF5-8440358C6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983D5A7-39DE-4734-8DE4-4B76296D38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9C337BD-2BBC-4B35-9641-712A90D55DAD}"/>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322B73DC-8FD3-49AD-934C-42A08A405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4021243-B5F0-4C06-94B1-D662B9E61F01}"/>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365829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29EE90-9357-4D47-B999-702B7F9641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0012293-0DE6-4DE9-95AF-073410B46F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5C8EBB-E84E-4E7E-9A90-9B43C535ADDC}"/>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A0BF7BCD-4780-47A1-8FDE-9688D2FCF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A7F297-3CDD-43A1-B313-F3FAF962EEB5}"/>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161349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8E05D-58B6-4ACA-B6C2-488D3C625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3DF6706-9FEC-4D21-B311-4F476F1A5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93AA4BB-901E-433F-AC4F-12B2B92FB747}"/>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B9D01C22-8E3D-417B-9FAD-E8FA65DABF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06816FC-6738-4CCF-91B6-85CA5627B9ED}"/>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240208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1ABE72-9ADE-4E74-9E66-32B694E9EE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3006098-C68C-422A-BA3E-EABAF24921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692C055-7E97-412E-AD43-E603C310AC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4C908E-5CD8-4113-9236-F68103C9F68F}"/>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6" name="Footer Placeholder 5">
            <a:extLst>
              <a:ext uri="{FF2B5EF4-FFF2-40B4-BE49-F238E27FC236}">
                <a16:creationId xmlns="" xmlns:a16="http://schemas.microsoft.com/office/drawing/2014/main" id="{A4246F71-CA6B-40C5-9562-586BCCD7C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890F31B-F7AD-425D-877F-D80DDFDAD4E6}"/>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145456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6E45F-8AFC-4FDB-B5FC-6E28A12768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5BA587D-6580-4B1F-B209-438DF7B2C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28F57-402B-4ADB-A4E4-2C2BEF9960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9FC30EA-769A-4C1A-A5FA-F32C2FCD9C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BF3D727-ABFD-4C2E-BD2A-97BFBBB2C5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BFD3954-015D-44BC-AFB8-2BB87DD7081B}"/>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8" name="Footer Placeholder 7">
            <a:extLst>
              <a:ext uri="{FF2B5EF4-FFF2-40B4-BE49-F238E27FC236}">
                <a16:creationId xmlns="" xmlns:a16="http://schemas.microsoft.com/office/drawing/2014/main" id="{C39B3808-9CC6-466B-8132-B8BE6CBD86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74BF9FD6-3C00-4E20-A098-8FBEEA737E38}"/>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390452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9B9F8-B06F-44B7-9544-B677AEB0B2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B7468D7-9367-48B0-986A-9AA9F66E279A}"/>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4" name="Footer Placeholder 3">
            <a:extLst>
              <a:ext uri="{FF2B5EF4-FFF2-40B4-BE49-F238E27FC236}">
                <a16:creationId xmlns="" xmlns:a16="http://schemas.microsoft.com/office/drawing/2014/main" id="{011BF9AF-9AF4-42A5-8707-FFB32663DA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F0E5DD38-286A-467C-8715-B69AAD5381C2}"/>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127100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87D540D-5F9A-4D6E-84B3-B149B98CE6DA}"/>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3" name="Footer Placeholder 2">
            <a:extLst>
              <a:ext uri="{FF2B5EF4-FFF2-40B4-BE49-F238E27FC236}">
                <a16:creationId xmlns="" xmlns:a16="http://schemas.microsoft.com/office/drawing/2014/main" id="{B848C604-0815-44AC-80DE-47D537C02A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CE3CAE03-4642-4F1B-AE9E-5F6637DF233D}"/>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23759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D9B61B-AF75-40AA-A046-72886D2A4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3BA9EC4-0938-4838-B47B-5ED9D0EB2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C55011FD-4691-44DC-95EF-03014304F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4F1BC13-6A85-4B7C-9907-AF632470D4E5}"/>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6" name="Footer Placeholder 5">
            <a:extLst>
              <a:ext uri="{FF2B5EF4-FFF2-40B4-BE49-F238E27FC236}">
                <a16:creationId xmlns="" xmlns:a16="http://schemas.microsoft.com/office/drawing/2014/main" id="{99610416-27D3-4F3A-939E-AB8812C80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E83A567-616D-4448-8223-027D71BB9A00}"/>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156983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3D04E-74AF-4CF1-8974-D056F1672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607049C-164E-45CD-932D-9E8658598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511B304-7E52-4EA9-8F00-C9D943E09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DE78E8E-0E60-4ADA-8756-10913D5AECA3}"/>
              </a:ext>
            </a:extLst>
          </p:cNvPr>
          <p:cNvSpPr>
            <a:spLocks noGrp="1"/>
          </p:cNvSpPr>
          <p:nvPr>
            <p:ph type="dt" sz="half" idx="10"/>
          </p:nvPr>
        </p:nvSpPr>
        <p:spPr/>
        <p:txBody>
          <a:bodyPr/>
          <a:lstStyle/>
          <a:p>
            <a:fld id="{D064FB6E-E2A2-4019-A10E-D74B254267F3}" type="datetimeFigureOut">
              <a:rPr lang="en-GB" smtClean="0"/>
              <a:pPr/>
              <a:t>18/12/2018</a:t>
            </a:fld>
            <a:endParaRPr lang="en-GB"/>
          </a:p>
        </p:txBody>
      </p:sp>
      <p:sp>
        <p:nvSpPr>
          <p:cNvPr id="6" name="Footer Placeholder 5">
            <a:extLst>
              <a:ext uri="{FF2B5EF4-FFF2-40B4-BE49-F238E27FC236}">
                <a16:creationId xmlns="" xmlns:a16="http://schemas.microsoft.com/office/drawing/2014/main" id="{6D696DE0-14F9-4B31-A673-6014A4E121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B274082-E3CC-4944-B60B-B023A4BD1475}"/>
              </a:ext>
            </a:extLst>
          </p:cNvPr>
          <p:cNvSpPr>
            <a:spLocks noGrp="1"/>
          </p:cNvSpPr>
          <p:nvPr>
            <p:ph type="sldNum" sz="quarter" idx="12"/>
          </p:nvPr>
        </p:nvSpPr>
        <p:spPr/>
        <p:txBody>
          <a:bodyPr/>
          <a:lstStyle/>
          <a:p>
            <a:fld id="{34EF7AA5-A209-4094-909F-B3DA8A1129F5}" type="slidenum">
              <a:rPr lang="en-GB" smtClean="0"/>
              <a:pPr/>
              <a:t>‹#›</a:t>
            </a:fld>
            <a:endParaRPr lang="en-GB"/>
          </a:p>
        </p:txBody>
      </p:sp>
    </p:spTree>
    <p:extLst>
      <p:ext uri="{BB962C8B-B14F-4D97-AF65-F5344CB8AC3E}">
        <p14:creationId xmlns:p14="http://schemas.microsoft.com/office/powerpoint/2010/main" val="367971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9274E02-7056-44C8-875D-3E1FEF236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53C9205-7D7F-487E-B374-A9E189D60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E2983BE-4581-440C-AD3C-29D42FB07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4FB6E-E2A2-4019-A10E-D74B254267F3}" type="datetimeFigureOut">
              <a:rPr lang="en-GB" smtClean="0"/>
              <a:pPr/>
              <a:t>18/12/2018</a:t>
            </a:fld>
            <a:endParaRPr lang="en-GB"/>
          </a:p>
        </p:txBody>
      </p:sp>
      <p:sp>
        <p:nvSpPr>
          <p:cNvPr id="5" name="Footer Placeholder 4">
            <a:extLst>
              <a:ext uri="{FF2B5EF4-FFF2-40B4-BE49-F238E27FC236}">
                <a16:creationId xmlns="" xmlns:a16="http://schemas.microsoft.com/office/drawing/2014/main" id="{0E152F84-1F7A-4C51-8DB4-B781949C2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E50D4298-D2A8-40C9-B2EA-0C1BB9C44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F7AA5-A209-4094-909F-B3DA8A1129F5}" type="slidenum">
              <a:rPr lang="en-GB" smtClean="0"/>
              <a:pPr/>
              <a:t>‹#›</a:t>
            </a:fld>
            <a:endParaRPr lang="en-GB"/>
          </a:p>
        </p:txBody>
      </p:sp>
    </p:spTree>
    <p:extLst>
      <p:ext uri="{BB962C8B-B14F-4D97-AF65-F5344CB8AC3E}">
        <p14:creationId xmlns:p14="http://schemas.microsoft.com/office/powerpoint/2010/main" val="2396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D42FE5-1289-4D20-93C4-2FD005BB7C08}"/>
              </a:ext>
            </a:extLst>
          </p:cNvPr>
          <p:cNvSpPr>
            <a:spLocks noGrp="1"/>
          </p:cNvSpPr>
          <p:nvPr>
            <p:ph type="ctrTitle"/>
          </p:nvPr>
        </p:nvSpPr>
        <p:spPr>
          <a:xfrm>
            <a:off x="172278" y="2236305"/>
            <a:ext cx="11847443" cy="2385390"/>
          </a:xfrm>
        </p:spPr>
        <p:txBody>
          <a:bodyPr/>
          <a:lstStyle/>
          <a:p>
            <a:r>
              <a:rPr lang="en-US" b="1" dirty="0">
                <a:solidFill>
                  <a:srgbClr val="FF0000"/>
                </a:solidFill>
                <a:effectLst>
                  <a:outerShdw blurRad="69850" dist="43180" dir="5400000" sx="0" sy="0">
                    <a:srgbClr val="000000">
                      <a:alpha val="65000"/>
                    </a:srgbClr>
                  </a:outerShdw>
                </a:effectLst>
              </a:rPr>
              <a:t>CELL MEMBRANES</a:t>
            </a:r>
            <a:r>
              <a:rPr lang="en-GB" dirty="0"/>
              <a:t/>
            </a:r>
            <a:br>
              <a:rPr lang="en-GB" dirty="0"/>
            </a:br>
            <a:endParaRPr lang="en-GB" dirty="0"/>
          </a:p>
        </p:txBody>
      </p:sp>
    </p:spTree>
    <p:extLst>
      <p:ext uri="{BB962C8B-B14F-4D97-AF65-F5344CB8AC3E}">
        <p14:creationId xmlns:p14="http://schemas.microsoft.com/office/powerpoint/2010/main" val="1281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7" y="425003"/>
            <a:ext cx="11281893" cy="6053070"/>
          </a:xfrm>
        </p:spPr>
        <p:txBody>
          <a:bodyPr/>
          <a:lstStyle/>
          <a:p>
            <a:pPr marL="0" lvl="0" indent="0">
              <a:lnSpc>
                <a:spcPct val="150000"/>
              </a:lnSpc>
              <a:buNone/>
            </a:pPr>
            <a:r>
              <a:rPr lang="en-US" b="1" dirty="0">
                <a:solidFill>
                  <a:srgbClr val="FF0000"/>
                </a:solidFill>
              </a:rPr>
              <a:t>B- Ion channels</a:t>
            </a:r>
            <a:r>
              <a:rPr lang="en-US" dirty="0">
                <a:solidFill>
                  <a:srgbClr val="FF0000"/>
                </a:solidFill>
              </a:rPr>
              <a:t>: </a:t>
            </a:r>
            <a:r>
              <a:rPr lang="en-US" dirty="0"/>
              <a:t>allow the passage of </a:t>
            </a:r>
            <a:r>
              <a:rPr lang="en-US" dirty="0">
                <a:solidFill>
                  <a:srgbClr val="FF0000"/>
                </a:solidFill>
              </a:rPr>
              <a:t>inorganic ions</a:t>
            </a:r>
            <a:r>
              <a:rPr lang="en-US" dirty="0"/>
              <a:t> such as Na+, K+, Ca2+, and CI- across the plasma membrane. Once open, channel proteins form small pores through which ions of the appropriate size and charge can cross the membrane by free diffusion. The pores formed by these channel proteins are not permanently open; rather, they can be selectively opened and closed in response to extracellular signals, allowing the cell to control the movement of ions across the membrane. </a:t>
            </a:r>
            <a:r>
              <a:rPr lang="en-US" dirty="0">
                <a:solidFill>
                  <a:schemeClr val="accent1"/>
                </a:solidFill>
              </a:rPr>
              <a:t>Such regulated ion channels have been particularly well studied in nerve and muscle cells, where they mediate the transmission of electrochemical signals.</a:t>
            </a:r>
            <a:endParaRPr lang="en-GB" dirty="0">
              <a:solidFill>
                <a:schemeClr val="accent1"/>
              </a:solidFill>
            </a:endParaRPr>
          </a:p>
          <a:p>
            <a:endParaRPr lang="en-GB" dirty="0"/>
          </a:p>
        </p:txBody>
      </p:sp>
    </p:spTree>
    <p:extLst>
      <p:ext uri="{BB962C8B-B14F-4D97-AF65-F5344CB8AC3E}">
        <p14:creationId xmlns:p14="http://schemas.microsoft.com/office/powerpoint/2010/main" val="301102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765" y="551206"/>
            <a:ext cx="6841435" cy="60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0513" y="373341"/>
            <a:ext cx="2505814" cy="369332"/>
          </a:xfrm>
          <a:prstGeom prst="rect">
            <a:avLst/>
          </a:prstGeom>
        </p:spPr>
        <p:txBody>
          <a:bodyPr wrap="none">
            <a:spAutoFit/>
          </a:bodyPr>
          <a:lstStyle/>
          <a:p>
            <a:r>
              <a:rPr lang="en-US" b="1" dirty="0"/>
              <a:t>Model of an ion channel</a:t>
            </a:r>
            <a:endParaRPr lang="en-US" dirty="0"/>
          </a:p>
        </p:txBody>
      </p:sp>
    </p:spTree>
    <p:extLst>
      <p:ext uri="{BB962C8B-B14F-4D97-AF65-F5344CB8AC3E}">
        <p14:creationId xmlns:p14="http://schemas.microsoft.com/office/powerpoint/2010/main" val="20226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71061" y="225288"/>
            <a:ext cx="11489635" cy="6427304"/>
          </a:xfrm>
        </p:spPr>
        <p:txBody>
          <a:bodyPr>
            <a:normAutofit fontScale="92500" lnSpcReduction="20000"/>
          </a:bodyPr>
          <a:lstStyle/>
          <a:p>
            <a:pPr marL="342900" lvl="0" indent="-342900">
              <a:lnSpc>
                <a:spcPct val="115000"/>
              </a:lnSpc>
              <a:spcAft>
                <a:spcPts val="1000"/>
              </a:spcAft>
              <a:buFont typeface="Wingdings" panose="05000000000000000000" pitchFamily="2" charset="2"/>
              <a:buChar char=""/>
            </a:pP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Passive Transport: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Molecules transported by either channel or carrier proteins cross membranes in the energetically </a:t>
            </a:r>
            <a:r>
              <a:rPr lang="en-US" b="1" dirty="0">
                <a:latin typeface="Calibri" panose="020F0502020204030204" pitchFamily="34" charset="0"/>
                <a:ea typeface="Calibri" panose="020F0502020204030204" pitchFamily="34" charset="0"/>
                <a:cs typeface="Arial" panose="020B0604020202020204" pitchFamily="34" charset="0"/>
              </a:rPr>
              <a:t>favorable direction</a:t>
            </a:r>
            <a:r>
              <a:rPr lang="en-US" dirty="0">
                <a:latin typeface="Calibri" panose="020F0502020204030204" pitchFamily="34" charset="0"/>
                <a:ea typeface="Calibri" panose="020F0502020204030204" pitchFamily="34" charset="0"/>
                <a:cs typeface="Arial" panose="020B0604020202020204" pitchFamily="34" charset="0"/>
              </a:rPr>
              <a:t>, as determined by concentration and electrochemical gradients- a process known as passive transport.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Active Transport: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Carrier proteins also provide a mechanism through which the energy changes associated with transporting molecules across a membrane </a:t>
            </a: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For example, </a:t>
            </a:r>
            <a:r>
              <a:rPr lang="en-US" b="1" dirty="0">
                <a:latin typeface="Calibri" panose="020F0502020204030204" pitchFamily="34" charset="0"/>
                <a:ea typeface="Calibri" panose="020F0502020204030204" pitchFamily="34" charset="0"/>
                <a:cs typeface="Arial" panose="020B0604020202020204" pitchFamily="34" charset="0"/>
              </a:rPr>
              <a:t>molecules can be transported in an energetically unfavorable direction across a membrane (e.g., against a concentration gradient) </a:t>
            </a:r>
            <a:r>
              <a:rPr lang="en-US" dirty="0">
                <a:latin typeface="Calibri" panose="020F0502020204030204" pitchFamily="34" charset="0"/>
                <a:ea typeface="Calibri" panose="020F0502020204030204" pitchFamily="34" charset="0"/>
                <a:cs typeface="Arial" panose="020B0604020202020204" pitchFamily="34" charset="0"/>
              </a:rPr>
              <a:t>if their transport in that direction is coupled to ATP hydrolysis as a source of energy-a process called active transport.</a:t>
            </a: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 Membrane proteins can thus use the free energy stored as ATP to control the internal composition of the cell.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964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B5B9EE9-AD49-4165-AFDF-4AB74EA1946A}"/>
              </a:ext>
            </a:extLst>
          </p:cNvPr>
          <p:cNvSpPr txBox="1"/>
          <p:nvPr/>
        </p:nvSpPr>
        <p:spPr>
          <a:xfrm>
            <a:off x="3657601" y="2239616"/>
            <a:ext cx="7222434" cy="3631763"/>
          </a:xfrm>
          <a:prstGeom prst="rect">
            <a:avLst/>
          </a:prstGeom>
          <a:noFill/>
        </p:spPr>
        <p:txBody>
          <a:bodyPr wrap="square" rtlCol="0">
            <a:spAutoFit/>
          </a:bodyPr>
          <a:lstStyle/>
          <a:p>
            <a:r>
              <a:rPr lang="en-GB" sz="11500" dirty="0">
                <a:solidFill>
                  <a:srgbClr val="FF0000"/>
                </a:solidFill>
              </a:rPr>
              <a:t>Thanks</a:t>
            </a:r>
          </a:p>
          <a:p>
            <a:endParaRPr lang="en-GB" sz="11500" dirty="0">
              <a:solidFill>
                <a:srgbClr val="FF0000"/>
              </a:solidFill>
            </a:endParaRPr>
          </a:p>
        </p:txBody>
      </p:sp>
    </p:spTree>
    <p:extLst>
      <p:ext uri="{BB962C8B-B14F-4D97-AF65-F5344CB8AC3E}">
        <p14:creationId xmlns:p14="http://schemas.microsoft.com/office/powerpoint/2010/main" val="134062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2845A15-5B2A-4DF2-BCA1-1B32C1D283CF}"/>
              </a:ext>
            </a:extLst>
          </p:cNvPr>
          <p:cNvSpPr>
            <a:spLocks noGrp="1"/>
          </p:cNvSpPr>
          <p:nvPr>
            <p:ph idx="1"/>
          </p:nvPr>
        </p:nvSpPr>
        <p:spPr>
          <a:xfrm>
            <a:off x="251791" y="119270"/>
            <a:ext cx="11741426" cy="6612833"/>
          </a:xfrm>
        </p:spPr>
        <p:txBody>
          <a:bodyPr>
            <a:normAutofit fontScale="92500" lnSpcReduction="10000"/>
          </a:bodyPr>
          <a:lstStyle/>
          <a:p>
            <a:pPr marL="0" lvl="0" indent="0" algn="just">
              <a:buNone/>
            </a:pPr>
            <a:r>
              <a:rPr lang="en-US" b="1" dirty="0">
                <a:solidFill>
                  <a:srgbClr val="FF0000"/>
                </a:solidFill>
              </a:rPr>
              <a:t>Functions: </a:t>
            </a:r>
            <a:endParaRPr lang="en-GB" b="1" dirty="0">
              <a:solidFill>
                <a:srgbClr val="FF0000"/>
              </a:solidFill>
            </a:endParaRPr>
          </a:p>
          <a:p>
            <a:pPr lvl="0" algn="just"/>
            <a:r>
              <a:rPr lang="en-US" dirty="0"/>
              <a:t>Separate the interior of the cell from its environment.</a:t>
            </a:r>
          </a:p>
          <a:p>
            <a:pPr marL="0" lvl="0" indent="0" algn="just">
              <a:buNone/>
            </a:pPr>
            <a:endParaRPr lang="en-GB" dirty="0"/>
          </a:p>
          <a:p>
            <a:pPr lvl="0" algn="just"/>
            <a:r>
              <a:rPr lang="en-US" dirty="0"/>
              <a:t>Define the internal compartments of eukaryotic cells, including the nucleus and cytoplasmic organelles. </a:t>
            </a:r>
          </a:p>
          <a:p>
            <a:pPr lvl="0" algn="just"/>
            <a:endParaRPr lang="en-US" dirty="0"/>
          </a:p>
          <a:p>
            <a:pPr lvl="0" algn="just">
              <a:buNone/>
            </a:pPr>
            <a:r>
              <a:rPr lang="en-US" b="1" dirty="0">
                <a:solidFill>
                  <a:srgbClr val="FF0000"/>
                </a:solidFill>
              </a:rPr>
              <a:t>Membrane proteins</a:t>
            </a:r>
          </a:p>
          <a:p>
            <a:pPr lvl="0" algn="just">
              <a:buNone/>
            </a:pPr>
            <a:r>
              <a:rPr lang="en-US" dirty="0"/>
              <a:t> are responsible for many specialized functions; some act as receptors that allow the cell to respond to external signals.</a:t>
            </a:r>
          </a:p>
          <a:p>
            <a:pPr lvl="0" algn="just"/>
            <a:r>
              <a:rPr lang="en-US" dirty="0" smtClean="0"/>
              <a:t>some </a:t>
            </a:r>
            <a:r>
              <a:rPr lang="en-US" dirty="0"/>
              <a:t>are responsible for the selective transport of molecules across the membrane. </a:t>
            </a:r>
          </a:p>
          <a:p>
            <a:pPr lvl="0" algn="just"/>
            <a:endParaRPr lang="en-US" dirty="0" smtClean="0"/>
          </a:p>
          <a:p>
            <a:pPr lvl="0" algn="just"/>
            <a:r>
              <a:rPr lang="en-US" dirty="0" smtClean="0"/>
              <a:t>Others</a:t>
            </a:r>
            <a:r>
              <a:rPr lang="en-US" dirty="0"/>
              <a:t>, participate in electron transport and oxidative phosphorylation. </a:t>
            </a:r>
          </a:p>
          <a:p>
            <a:pPr marL="0" lvl="0" indent="0" algn="just">
              <a:buNone/>
            </a:pPr>
            <a:endParaRPr lang="en-US" dirty="0"/>
          </a:p>
          <a:p>
            <a:pPr lvl="0" algn="just"/>
            <a:r>
              <a:rPr lang="en-US" dirty="0"/>
              <a:t>Membrane proteins control the interactions between cells of multicellular organisms.</a:t>
            </a:r>
            <a:endParaRPr lang="en-GB" dirty="0"/>
          </a:p>
          <a:p>
            <a:pPr algn="just"/>
            <a:endParaRPr lang="en-GB" dirty="0"/>
          </a:p>
        </p:txBody>
      </p:sp>
    </p:spTree>
    <p:extLst>
      <p:ext uri="{BB962C8B-B14F-4D97-AF65-F5344CB8AC3E}">
        <p14:creationId xmlns:p14="http://schemas.microsoft.com/office/powerpoint/2010/main" val="370018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51182" y="215348"/>
            <a:ext cx="11489635" cy="6427304"/>
          </a:xfrm>
        </p:spPr>
        <p:txBody>
          <a:bodyPr>
            <a:normAutofit fontScale="77500" lnSpcReduction="20000"/>
          </a:bodyPr>
          <a:lstStyle/>
          <a:p>
            <a:pPr marL="0" lvl="0" indent="0">
              <a:lnSpc>
                <a:spcPct val="150000"/>
              </a:lnSpc>
              <a:buNone/>
            </a:pPr>
            <a:r>
              <a:rPr lang="en-US" sz="3600" u="sng" dirty="0">
                <a:solidFill>
                  <a:srgbClr val="FF0000"/>
                </a:solidFill>
              </a:rPr>
              <a:t>A. Integral membrane proteins:</a:t>
            </a:r>
            <a:endParaRPr lang="en-GB" sz="3100" dirty="0">
              <a:solidFill>
                <a:srgbClr val="FF0000"/>
              </a:solidFill>
            </a:endParaRPr>
          </a:p>
          <a:p>
            <a:pPr lvl="1">
              <a:lnSpc>
                <a:spcPct val="150000"/>
              </a:lnSpc>
            </a:pPr>
            <a:r>
              <a:rPr lang="en-US" sz="3100" dirty="0"/>
              <a:t>They are embedded directly within the lipid bilayer. </a:t>
            </a:r>
          </a:p>
          <a:p>
            <a:pPr lvl="1">
              <a:lnSpc>
                <a:spcPct val="150000"/>
              </a:lnSpc>
            </a:pPr>
            <a:endParaRPr lang="en-US" sz="3100" dirty="0"/>
          </a:p>
          <a:p>
            <a:pPr lvl="1">
              <a:lnSpc>
                <a:spcPct val="150000"/>
              </a:lnSpc>
            </a:pPr>
            <a:r>
              <a:rPr lang="en-US" sz="3100" dirty="0"/>
              <a:t>Most integral membrane proteins (called transmembrane proteins) span the lipid bilayer, with portions exposed on both sides of the membrane. </a:t>
            </a:r>
          </a:p>
          <a:p>
            <a:pPr marL="457200" lvl="1" indent="0">
              <a:lnSpc>
                <a:spcPct val="150000"/>
              </a:lnSpc>
              <a:buNone/>
            </a:pPr>
            <a:endParaRPr lang="en-GB" sz="3100" dirty="0"/>
          </a:p>
          <a:p>
            <a:pPr lvl="1">
              <a:lnSpc>
                <a:spcPct val="150000"/>
              </a:lnSpc>
            </a:pPr>
            <a:r>
              <a:rPr lang="en-US" sz="3100" dirty="0"/>
              <a:t>The membrane-spanning portions of these proteins are usually α-helical regions of 20 to 25 nonpolar amino acids. </a:t>
            </a:r>
          </a:p>
          <a:p>
            <a:pPr marL="457200" lvl="1" indent="0">
              <a:lnSpc>
                <a:spcPct val="150000"/>
              </a:lnSpc>
              <a:buNone/>
            </a:pPr>
            <a:endParaRPr lang="en-GB" sz="3100" dirty="0"/>
          </a:p>
          <a:p>
            <a:pPr lvl="1">
              <a:lnSpc>
                <a:spcPct val="150000"/>
              </a:lnSpc>
            </a:pPr>
            <a:r>
              <a:rPr lang="en-US" sz="3100" dirty="0"/>
              <a:t>The hydrophobic side chains of these amino acids interact with the fatty acid chains of membrane lipids, and the formation of α helix neutralizes the polar character of the peptide bonds.</a:t>
            </a:r>
          </a:p>
          <a:p>
            <a:pPr lvl="1">
              <a:buNone/>
            </a:pPr>
            <a:endParaRPr lang="en-GB" sz="2000" dirty="0"/>
          </a:p>
        </p:txBody>
      </p:sp>
    </p:spTree>
    <p:extLst>
      <p:ext uri="{BB962C8B-B14F-4D97-AF65-F5344CB8AC3E}">
        <p14:creationId xmlns:p14="http://schemas.microsoft.com/office/powerpoint/2010/main" val="288311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71061" y="225288"/>
            <a:ext cx="11489635" cy="6427304"/>
          </a:xfrm>
        </p:spPr>
        <p:txBody>
          <a:bodyPr>
            <a:normAutofit/>
          </a:bodyPr>
          <a:lstStyle/>
          <a:p>
            <a:pPr lvl="1">
              <a:lnSpc>
                <a:spcPct val="150000"/>
              </a:lnSpc>
            </a:pPr>
            <a:r>
              <a:rPr lang="en-US" dirty="0"/>
              <a:t>Like the phospholipids, </a:t>
            </a:r>
            <a:r>
              <a:rPr lang="en-US" dirty="0" err="1"/>
              <a:t>transmembrane</a:t>
            </a:r>
            <a:r>
              <a:rPr lang="en-US" dirty="0"/>
              <a:t> proteins are amphipathic molecules, with their hydrophilic portions exposed to the aqueous environment on both sides of the membrane. Some </a:t>
            </a:r>
            <a:r>
              <a:rPr lang="en-US" dirty="0" err="1"/>
              <a:t>transmembrane</a:t>
            </a:r>
            <a:r>
              <a:rPr lang="en-US" dirty="0"/>
              <a:t> proteins span the membrane only once; others have multiple membrane-spanning regions.</a:t>
            </a:r>
          </a:p>
          <a:p>
            <a:pPr marL="457200" lvl="1" indent="0">
              <a:lnSpc>
                <a:spcPct val="150000"/>
              </a:lnSpc>
              <a:buNone/>
            </a:pPr>
            <a:endParaRPr lang="en-US" dirty="0"/>
          </a:p>
          <a:p>
            <a:pPr lvl="1">
              <a:lnSpc>
                <a:spcPct val="150000"/>
              </a:lnSpc>
            </a:pPr>
            <a:r>
              <a:rPr lang="en-US" dirty="0"/>
              <a:t>Most </a:t>
            </a:r>
            <a:r>
              <a:rPr lang="en-US" dirty="0" err="1"/>
              <a:t>transmembrane</a:t>
            </a:r>
            <a:r>
              <a:rPr lang="en-US" dirty="0"/>
              <a:t> proteins of eukaryotic plasma membranes have been modified by the addition of carbohydrates, which are exposed on the surface of the cell and may participate in cell-cell interactions. </a:t>
            </a:r>
            <a:endParaRPr lang="en-GB" dirty="0"/>
          </a:p>
          <a:p>
            <a:pPr marL="0" indent="0">
              <a:lnSpc>
                <a:spcPct val="150000"/>
              </a:lnSpc>
              <a:buNone/>
            </a:pPr>
            <a:r>
              <a:rPr lang="en-US" sz="2400" b="1" dirty="0" smtClean="0">
                <a:solidFill>
                  <a:srgbClr val="FF0000"/>
                </a:solidFill>
              </a:rPr>
              <a:t>B</a:t>
            </a:r>
            <a:r>
              <a:rPr lang="en-US" sz="2400" b="1" dirty="0">
                <a:solidFill>
                  <a:srgbClr val="FF0000"/>
                </a:solidFill>
              </a:rPr>
              <a:t>. Peripheral membrane proteins </a:t>
            </a:r>
            <a:r>
              <a:rPr lang="en-US" sz="2400" dirty="0"/>
              <a:t>are not inserted into the lipid bilayer but are associated with the membrane indirectly, generally by interactions with integral membrane proteins.</a:t>
            </a:r>
            <a:endParaRPr lang="en-GB" sz="2400" dirty="0"/>
          </a:p>
          <a:p>
            <a:endParaRPr lang="en-GB" sz="2400" dirty="0"/>
          </a:p>
        </p:txBody>
      </p:sp>
    </p:spTree>
    <p:extLst>
      <p:ext uri="{BB962C8B-B14F-4D97-AF65-F5344CB8AC3E}">
        <p14:creationId xmlns:p14="http://schemas.microsoft.com/office/powerpoint/2010/main" val="97480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783" y="146894"/>
            <a:ext cx="11396869" cy="671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372509" cy="369332"/>
          </a:xfrm>
          <a:prstGeom prst="rect">
            <a:avLst/>
          </a:prstGeom>
        </p:spPr>
        <p:txBody>
          <a:bodyPr wrap="none">
            <a:spAutoFit/>
          </a:bodyPr>
          <a:lstStyle/>
          <a:p>
            <a:r>
              <a:rPr lang="en-US" b="1" dirty="0"/>
              <a:t>The plasma membrane</a:t>
            </a:r>
            <a:endParaRPr lang="en-US" dirty="0"/>
          </a:p>
        </p:txBody>
      </p:sp>
    </p:spTree>
    <p:extLst>
      <p:ext uri="{BB962C8B-B14F-4D97-AF65-F5344CB8AC3E}">
        <p14:creationId xmlns:p14="http://schemas.microsoft.com/office/powerpoint/2010/main" val="259990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71061" y="225288"/>
            <a:ext cx="11489635" cy="6427304"/>
          </a:xfrm>
        </p:spPr>
        <p:txBody>
          <a:bodyPr>
            <a:normAutofit fontScale="92500" lnSpcReduction="20000"/>
          </a:bodyPr>
          <a:lstStyle/>
          <a:p>
            <a:pPr marL="0" lvl="0" indent="0">
              <a:lnSpc>
                <a:spcPct val="150000"/>
              </a:lnSpc>
              <a:buNone/>
            </a:pPr>
            <a:r>
              <a:rPr lang="en-US" b="1" dirty="0">
                <a:solidFill>
                  <a:srgbClr val="FF0000"/>
                </a:solidFill>
              </a:rPr>
              <a:t>Transport across Cell Membranes </a:t>
            </a:r>
          </a:p>
          <a:p>
            <a:pPr lvl="0">
              <a:lnSpc>
                <a:spcPct val="150000"/>
              </a:lnSpc>
            </a:pPr>
            <a:r>
              <a:rPr lang="en-US" dirty="0"/>
              <a:t>The selective permeability of biological membranes to small molecules allows the cell to control and maintain its internal composition. </a:t>
            </a:r>
          </a:p>
          <a:p>
            <a:pPr lvl="0">
              <a:lnSpc>
                <a:spcPct val="150000"/>
              </a:lnSpc>
            </a:pPr>
            <a:r>
              <a:rPr lang="en-US" dirty="0"/>
              <a:t>Only small uncharged molecules can diffuse freely through phospholipid bilayers.</a:t>
            </a:r>
            <a:endParaRPr lang="en-GB" dirty="0"/>
          </a:p>
          <a:p>
            <a:pPr lvl="0">
              <a:lnSpc>
                <a:spcPct val="150000"/>
              </a:lnSpc>
            </a:pPr>
            <a:r>
              <a:rPr lang="en-US" dirty="0"/>
              <a:t>Small nonpolar molecules, such as 0 2 and C02, are soluble in the lipid bilayer and therefore can readily cross cell membranes. Small uncharged polar molecules, such as H20, also can diffuse through membranes, but larger uncharged polar molecules, such as glucose, cannot.</a:t>
            </a:r>
            <a:endParaRPr lang="en-GB" dirty="0"/>
          </a:p>
          <a:p>
            <a:pPr lvl="0">
              <a:lnSpc>
                <a:spcPct val="150000"/>
              </a:lnSpc>
            </a:pPr>
            <a:r>
              <a:rPr lang="en-US" dirty="0"/>
              <a:t>Charged molecules, such as ions, are unable to diffuse through a phospholipid bilayer regardless of size; even H+ ions cannot cross a lipid bilayer by free diffusion.</a:t>
            </a:r>
            <a:endParaRPr lang="en-GB" dirty="0"/>
          </a:p>
          <a:p>
            <a:endParaRPr lang="en-GB" dirty="0"/>
          </a:p>
        </p:txBody>
      </p:sp>
    </p:spTree>
    <p:extLst>
      <p:ext uri="{BB962C8B-B14F-4D97-AF65-F5344CB8AC3E}">
        <p14:creationId xmlns:p14="http://schemas.microsoft.com/office/powerpoint/2010/main" val="11179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1" y="304800"/>
            <a:ext cx="2990627" cy="369332"/>
          </a:xfrm>
          <a:prstGeom prst="rect">
            <a:avLst/>
          </a:prstGeom>
        </p:spPr>
        <p:txBody>
          <a:bodyPr wrap="none">
            <a:spAutoFit/>
          </a:bodyPr>
          <a:lstStyle/>
          <a:p>
            <a:r>
              <a:rPr lang="en-US" b="1" dirty="0"/>
              <a:t>Transport of small molecules: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201" y="1447801"/>
            <a:ext cx="72961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838200"/>
            <a:ext cx="1798698" cy="369332"/>
          </a:xfrm>
          <a:prstGeom prst="rect">
            <a:avLst/>
          </a:prstGeom>
        </p:spPr>
        <p:txBody>
          <a:bodyPr wrap="none">
            <a:spAutoFit/>
          </a:bodyPr>
          <a:lstStyle/>
          <a:p>
            <a:pPr lvl="0"/>
            <a:r>
              <a:rPr lang="en-US" b="1" u="sng" dirty="0"/>
              <a:t>Passive Diffusion</a:t>
            </a:r>
          </a:p>
        </p:txBody>
      </p:sp>
    </p:spTree>
    <p:extLst>
      <p:ext uri="{BB962C8B-B14F-4D97-AF65-F5344CB8AC3E}">
        <p14:creationId xmlns:p14="http://schemas.microsoft.com/office/powerpoint/2010/main" val="159933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71061" y="225288"/>
            <a:ext cx="11489635" cy="6427304"/>
          </a:xfrm>
        </p:spPr>
        <p:txBody>
          <a:bodyPr/>
          <a:lstStyle/>
          <a:p>
            <a:pPr algn="just"/>
            <a:r>
              <a:rPr lang="en-US" sz="3200" dirty="0"/>
              <a:t>Although ions and most polar molecules cannot diffuse across a lipid bilayer, many such molecules (such as glucose) are able to cross cell membranes. </a:t>
            </a:r>
            <a:r>
              <a:rPr lang="en-US" sz="3200" dirty="0">
                <a:solidFill>
                  <a:srgbClr val="FF0000"/>
                </a:solidFill>
              </a:rPr>
              <a:t>These molecules pass across membranes via the action of specific </a:t>
            </a:r>
            <a:r>
              <a:rPr lang="en-US" sz="3200" dirty="0">
                <a:solidFill>
                  <a:schemeClr val="accent1"/>
                </a:solidFill>
              </a:rPr>
              <a:t>transmembrane proteins</a:t>
            </a:r>
            <a:r>
              <a:rPr lang="en-US" sz="3200" dirty="0"/>
              <a:t>, which act as transporters. </a:t>
            </a:r>
          </a:p>
          <a:p>
            <a:pPr algn="just"/>
            <a:r>
              <a:rPr lang="en-US" sz="3200" dirty="0"/>
              <a:t>Such transport proteins determine the selective permeability of cell membranes and thus play a critical role in membrane function. </a:t>
            </a:r>
            <a:endParaRPr lang="en-US" sz="3200" dirty="0" smtClean="0"/>
          </a:p>
          <a:p>
            <a:pPr algn="just"/>
            <a:endParaRPr lang="en-US" sz="3200" dirty="0" smtClean="0"/>
          </a:p>
          <a:p>
            <a:pPr algn="just"/>
            <a:r>
              <a:rPr lang="en-US" sz="3200" dirty="0" smtClean="0"/>
              <a:t>They </a:t>
            </a:r>
            <a:r>
              <a:rPr lang="en-US" sz="3200" dirty="0"/>
              <a:t>contain multiple membrane-spanning regions that form a passage through the lipid bilayer, allowing polar or charged molecules to cross the membrane </a:t>
            </a:r>
            <a:r>
              <a:rPr lang="en-US" sz="3200" dirty="0">
                <a:solidFill>
                  <a:srgbClr val="FF0000"/>
                </a:solidFill>
              </a:rPr>
              <a:t>through a protein pore </a:t>
            </a:r>
            <a:r>
              <a:rPr lang="en-US" sz="3200" b="1" dirty="0"/>
              <a:t>without interacting with the hydrophobic fatty acid chains of the membrane phospholipids.</a:t>
            </a:r>
            <a:endParaRPr lang="en-GB" sz="3200" b="1" dirty="0"/>
          </a:p>
          <a:p>
            <a:endParaRPr lang="en-GB" dirty="0"/>
          </a:p>
        </p:txBody>
      </p:sp>
    </p:spTree>
    <p:extLst>
      <p:ext uri="{BB962C8B-B14F-4D97-AF65-F5344CB8AC3E}">
        <p14:creationId xmlns:p14="http://schemas.microsoft.com/office/powerpoint/2010/main" val="307437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8E961A-2683-4EB6-95B3-4408C76498BE}"/>
              </a:ext>
            </a:extLst>
          </p:cNvPr>
          <p:cNvSpPr>
            <a:spLocks noGrp="1"/>
          </p:cNvSpPr>
          <p:nvPr>
            <p:ph idx="1"/>
          </p:nvPr>
        </p:nvSpPr>
        <p:spPr>
          <a:xfrm>
            <a:off x="371061" y="225288"/>
            <a:ext cx="11489635" cy="6427304"/>
          </a:xfrm>
        </p:spPr>
        <p:txBody>
          <a:bodyPr>
            <a:normAutofit/>
          </a:bodyPr>
          <a:lstStyle/>
          <a:p>
            <a:pPr lvl="0">
              <a:lnSpc>
                <a:spcPct val="150000"/>
              </a:lnSpc>
            </a:pPr>
            <a:r>
              <a:rPr lang="en-US" dirty="0">
                <a:solidFill>
                  <a:srgbClr val="FF0000"/>
                </a:solidFill>
              </a:rPr>
              <a:t>There are </a:t>
            </a:r>
            <a:r>
              <a:rPr lang="en-US" b="1" dirty="0">
                <a:solidFill>
                  <a:srgbClr val="FF0000"/>
                </a:solidFill>
              </a:rPr>
              <a:t>two</a:t>
            </a:r>
            <a:r>
              <a:rPr lang="en-US" dirty="0">
                <a:solidFill>
                  <a:srgbClr val="FF0000"/>
                </a:solidFill>
              </a:rPr>
              <a:t> general classes of membrane transport proteins.</a:t>
            </a:r>
            <a:endParaRPr lang="en-GB" dirty="0">
              <a:solidFill>
                <a:srgbClr val="FF0000"/>
              </a:solidFill>
            </a:endParaRPr>
          </a:p>
          <a:p>
            <a:pPr marL="0" lvl="0" indent="0">
              <a:lnSpc>
                <a:spcPct val="150000"/>
              </a:lnSpc>
              <a:buNone/>
            </a:pPr>
            <a:r>
              <a:rPr lang="en-US" b="1" dirty="0">
                <a:solidFill>
                  <a:srgbClr val="FF0000"/>
                </a:solidFill>
              </a:rPr>
              <a:t>A- Channel proteins</a:t>
            </a:r>
            <a:r>
              <a:rPr lang="en-US" dirty="0">
                <a:solidFill>
                  <a:srgbClr val="FF0000"/>
                </a:solidFill>
              </a:rPr>
              <a:t> </a:t>
            </a:r>
            <a:r>
              <a:rPr lang="en-US" b="1" dirty="0"/>
              <a:t>form</a:t>
            </a:r>
            <a:r>
              <a:rPr lang="en-US" dirty="0"/>
              <a:t> open pores through the membrane, allowing the free passage of any molecule of the appropriate size. </a:t>
            </a:r>
            <a:r>
              <a:rPr lang="en-US" dirty="0">
                <a:solidFill>
                  <a:srgbClr val="FF0000"/>
                </a:solidFill>
              </a:rPr>
              <a:t>Carrier proteins </a:t>
            </a:r>
            <a:r>
              <a:rPr lang="en-US" dirty="0"/>
              <a:t>selectively bind and transport specific small molecules, such as glucose. Rather than forming open channels, carrier proteins act like </a:t>
            </a:r>
            <a:r>
              <a:rPr lang="en-US" dirty="0">
                <a:solidFill>
                  <a:srgbClr val="FF0000"/>
                </a:solidFill>
              </a:rPr>
              <a:t>enzymes</a:t>
            </a:r>
            <a:r>
              <a:rPr lang="en-US" dirty="0"/>
              <a:t> to facilitate the passage of specific molecules across membranes. In p articular, </a:t>
            </a:r>
            <a:r>
              <a:rPr lang="en-US" dirty="0">
                <a:solidFill>
                  <a:schemeClr val="accent1"/>
                </a:solidFill>
              </a:rPr>
              <a:t>carrier proteins bind specific molecules and then undergo conformational changes that open channels through which the molecule to be transported can pass across the membrane and be released on the other side.</a:t>
            </a:r>
            <a:endParaRPr lang="en-GB" dirty="0">
              <a:solidFill>
                <a:schemeClr val="accent1"/>
              </a:solidFill>
            </a:endParaRPr>
          </a:p>
          <a:p>
            <a:endParaRPr lang="en-GB" dirty="0"/>
          </a:p>
        </p:txBody>
      </p:sp>
    </p:spTree>
    <p:extLst>
      <p:ext uri="{BB962C8B-B14F-4D97-AF65-F5344CB8AC3E}">
        <p14:creationId xmlns:p14="http://schemas.microsoft.com/office/powerpoint/2010/main" val="144765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856</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CELL MEMBRANES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MEMBRANES </dc:title>
  <dc:creator>najwans</dc:creator>
  <cp:lastModifiedBy>computer dent</cp:lastModifiedBy>
  <cp:revision>90</cp:revision>
  <dcterms:created xsi:type="dcterms:W3CDTF">2017-12-22T21:19:40Z</dcterms:created>
  <dcterms:modified xsi:type="dcterms:W3CDTF">2018-12-18T15:59:31Z</dcterms:modified>
</cp:coreProperties>
</file>